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6" r:id="rId6"/>
    <p:sldId id="267" r:id="rId7"/>
    <p:sldId id="268" r:id="rId8"/>
    <p:sldId id="259" r:id="rId9"/>
    <p:sldId id="260" r:id="rId10"/>
    <p:sldId id="261" r:id="rId11"/>
    <p:sldId id="262" r:id="rId12"/>
    <p:sldId id="263" r:id="rId13"/>
    <p:sldId id="264"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83592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132651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42844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F1205CE4-052F-4E2B-89CB-CF0F5F49708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449200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1205CE4-052F-4E2B-89CB-CF0F5F49708F}" type="datetimeFigureOut">
              <a:rPr lang="pt-BR" smtClean="0"/>
              <a:t>01/07/2020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62724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F1205CE4-052F-4E2B-89CB-CF0F5F49708F}" type="datetimeFigureOut">
              <a:rPr lang="pt-BR" smtClean="0"/>
              <a:t>01/07/2020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2600543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1205CE4-052F-4E2B-89CB-CF0F5F49708F}" type="datetimeFigureOut">
              <a:rPr lang="pt-BR" smtClean="0"/>
              <a:t>01/07/2020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3568146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1205CE4-052F-4E2B-89CB-CF0F5F49708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92007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1205CE4-052F-4E2B-89CB-CF0F5F49708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87205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219913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1BC08EF-8765-4BE8-B211-EDFB54EE3B54}" type="slidenum">
              <a:rPr lang="pt-BR" smtClean="0"/>
              <a:t>‹nº›</a:t>
            </a:fld>
            <a:endParaRPr lang="pt-BR"/>
          </a:p>
        </p:txBody>
      </p:sp>
    </p:spTree>
    <p:extLst>
      <p:ext uri="{BB962C8B-B14F-4D97-AF65-F5344CB8AC3E}">
        <p14:creationId xmlns:p14="http://schemas.microsoft.com/office/powerpoint/2010/main" val="1088310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205CE4-052F-4E2B-89CB-CF0F5F49708F}" type="datetimeFigureOut">
              <a:rPr lang="pt-BR" smtClean="0"/>
              <a:t>01/07/2020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C08EF-8765-4BE8-B211-EDFB54EE3B54}" type="slidenum">
              <a:rPr lang="pt-BR" smtClean="0"/>
              <a:t>‹nº›</a:t>
            </a:fld>
            <a:endParaRPr lang="pt-BR"/>
          </a:p>
        </p:txBody>
      </p:sp>
    </p:spTree>
    <p:extLst>
      <p:ext uri="{BB962C8B-B14F-4D97-AF65-F5344CB8AC3E}">
        <p14:creationId xmlns:p14="http://schemas.microsoft.com/office/powerpoint/2010/main" val="8521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A.E. 9</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2718415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Contatores</a:t>
            </a:r>
            <a:endParaRPr lang="pt-BR" dirty="0"/>
          </a:p>
        </p:txBody>
      </p:sp>
      <p:sp>
        <p:nvSpPr>
          <p:cNvPr id="3" name="Espaço Reservado para Conteúdo 2"/>
          <p:cNvSpPr>
            <a:spLocks noGrp="1"/>
          </p:cNvSpPr>
          <p:nvPr>
            <p:ph idx="1"/>
          </p:nvPr>
        </p:nvSpPr>
        <p:spPr/>
        <p:txBody>
          <a:bodyPr>
            <a:normAutofit fontScale="92500" lnSpcReduction="20000"/>
          </a:bodyPr>
          <a:lstStyle/>
          <a:p>
            <a:r>
              <a:rPr lang="pt-BR" dirty="0" smtClean="0"/>
              <a:t>O </a:t>
            </a:r>
            <a:r>
              <a:rPr lang="pt-BR" dirty="0" err="1" smtClean="0"/>
              <a:t>contator</a:t>
            </a:r>
            <a:r>
              <a:rPr lang="pt-BR" dirty="0" smtClean="0"/>
              <a:t> é o elemento responsável pela lógica do comando e o acionamento dos motores, enviando a tensão necessária aos terminais do motor elétrico.</a:t>
            </a:r>
          </a:p>
          <a:p>
            <a:r>
              <a:rPr lang="pt-BR" dirty="0" smtClean="0"/>
              <a:t>O trabalho que um operador tem que executar para ligar um motor por meio de uma chave seccionadora pode ser substituído por um </a:t>
            </a:r>
            <a:r>
              <a:rPr lang="pt-BR" dirty="0" err="1" smtClean="0"/>
              <a:t>contator</a:t>
            </a:r>
            <a:r>
              <a:rPr lang="pt-BR" dirty="0" smtClean="0"/>
              <a:t> e um botão de comando, desta forma, é possível acionar o motor elétrico a longas distâncias acionando apenas um botão que liga um </a:t>
            </a:r>
            <a:r>
              <a:rPr lang="pt-BR" dirty="0" err="1" smtClean="0"/>
              <a:t>contator</a:t>
            </a:r>
            <a:r>
              <a:rPr lang="pt-BR" dirty="0" smtClean="0"/>
              <a:t> localizado em um painel elétrico.</a:t>
            </a:r>
            <a:endParaRPr lang="pt-BR" dirty="0"/>
          </a:p>
        </p:txBody>
      </p:sp>
    </p:spTree>
    <p:extLst>
      <p:ext uri="{BB962C8B-B14F-4D97-AF65-F5344CB8AC3E}">
        <p14:creationId xmlns:p14="http://schemas.microsoft.com/office/powerpoint/2010/main" val="232557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539552" y="476672"/>
            <a:ext cx="8147248" cy="5649491"/>
          </a:xfrm>
        </p:spPr>
        <p:txBody>
          <a:bodyPr>
            <a:normAutofit fontScale="85000" lnSpcReduction="20000"/>
          </a:bodyPr>
          <a:lstStyle/>
          <a:p>
            <a:r>
              <a:rPr lang="pt-BR" dirty="0" err="1" smtClean="0"/>
              <a:t>Contator</a:t>
            </a:r>
            <a:r>
              <a:rPr lang="pt-BR" dirty="0" smtClean="0"/>
              <a:t> é um dispositivo eletromecânico com a finalidade de abrir ou fechar circuitos.</a:t>
            </a:r>
          </a:p>
          <a:p>
            <a:r>
              <a:rPr lang="pt-BR" dirty="0" smtClean="0"/>
              <a:t>O acionamento deste dispositivo é feito eletromagneticamente.</a:t>
            </a:r>
          </a:p>
          <a:p>
            <a:r>
              <a:rPr lang="pt-BR" dirty="0" smtClean="0"/>
              <a:t>Esse  equipamento é projetado para uma elevada frequência de operação.</a:t>
            </a:r>
          </a:p>
          <a:p>
            <a:r>
              <a:rPr lang="pt-BR" dirty="0" smtClean="0"/>
              <a:t>O </a:t>
            </a:r>
            <a:r>
              <a:rPr lang="pt-BR" dirty="0" err="1" smtClean="0"/>
              <a:t>contator</a:t>
            </a:r>
            <a:r>
              <a:rPr lang="pt-BR" dirty="0" smtClean="0"/>
              <a:t> tem duas funções básicas em comandos elétricos; lógica de contatos e acionamentos de motores.</a:t>
            </a:r>
          </a:p>
          <a:p>
            <a:r>
              <a:rPr lang="pt-BR" dirty="0" smtClean="0"/>
              <a:t>Os </a:t>
            </a:r>
            <a:r>
              <a:rPr lang="pt-BR" dirty="0" err="1" smtClean="0"/>
              <a:t>contatores</a:t>
            </a:r>
            <a:r>
              <a:rPr lang="pt-BR" dirty="0" smtClean="0"/>
              <a:t> são  os elementos principais de comandos eletromecânicos, que permitem o controle de elevadas correntes por meio de um circuito de baixa corrente.</a:t>
            </a:r>
          </a:p>
          <a:p>
            <a:r>
              <a:rPr lang="pt-BR" dirty="0" smtClean="0"/>
              <a:t>O </a:t>
            </a:r>
            <a:r>
              <a:rPr lang="pt-BR" dirty="0" err="1" smtClean="0"/>
              <a:t>contator</a:t>
            </a:r>
            <a:r>
              <a:rPr lang="pt-BR" dirty="0" smtClean="0"/>
              <a:t> é caracterizado como uma chave de operação não manual.</a:t>
            </a:r>
          </a:p>
          <a:p>
            <a:endParaRPr lang="pt-BR" dirty="0"/>
          </a:p>
        </p:txBody>
      </p:sp>
    </p:spTree>
    <p:extLst>
      <p:ext uri="{BB962C8B-B14F-4D97-AF65-F5344CB8AC3E}">
        <p14:creationId xmlns:p14="http://schemas.microsoft.com/office/powerpoint/2010/main" val="3079638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Tipos de </a:t>
            </a:r>
            <a:r>
              <a:rPr lang="pt-BR" dirty="0" err="1" smtClean="0"/>
              <a:t>contatores</a:t>
            </a:r>
            <a:endParaRPr lang="pt-BR" dirty="0"/>
          </a:p>
        </p:txBody>
      </p:sp>
      <p:sp>
        <p:nvSpPr>
          <p:cNvPr id="3" name="Espaço Reservado para Conteúdo 2"/>
          <p:cNvSpPr>
            <a:spLocks noGrp="1"/>
          </p:cNvSpPr>
          <p:nvPr>
            <p:ph idx="1"/>
          </p:nvPr>
        </p:nvSpPr>
        <p:spPr/>
        <p:txBody>
          <a:bodyPr>
            <a:normAutofit fontScale="85000" lnSpcReduction="10000"/>
          </a:bodyPr>
          <a:lstStyle/>
          <a:p>
            <a:r>
              <a:rPr lang="pt-BR" dirty="0" smtClean="0"/>
              <a:t>Podem ser aqueles que geralmente possuem 3 contatos NA de potência, 2 NA auxiliares, ou seja de comando, e mais 2NF auxiliares, também para o comando.</a:t>
            </a:r>
          </a:p>
          <a:p>
            <a:r>
              <a:rPr lang="pt-BR" dirty="0" smtClean="0"/>
              <a:t>Também podem ser do tipo auxiliares, que possuem contatos apenas de comando, ou seja contatos que suportam uma menor corrente do que os principais. Os </a:t>
            </a:r>
            <a:r>
              <a:rPr lang="pt-BR" dirty="0" err="1" smtClean="0"/>
              <a:t>contatores</a:t>
            </a:r>
            <a:r>
              <a:rPr lang="pt-BR" dirty="0" smtClean="0"/>
              <a:t> em geral possuem blocos aditivos, que são vendidos separadamente, variam de fabricante, e têm a função de proporcionar contatos adicionais ao </a:t>
            </a:r>
            <a:r>
              <a:rPr lang="pt-BR" dirty="0" err="1" smtClean="0"/>
              <a:t>contator</a:t>
            </a:r>
            <a:r>
              <a:rPr lang="pt-BR" dirty="0" smtClean="0"/>
              <a:t>(frontal ou acoplamento lateral)</a:t>
            </a:r>
            <a:endParaRPr lang="pt-BR" dirty="0"/>
          </a:p>
        </p:txBody>
      </p:sp>
    </p:spTree>
    <p:extLst>
      <p:ext uri="{BB962C8B-B14F-4D97-AF65-F5344CB8AC3E}">
        <p14:creationId xmlns:p14="http://schemas.microsoft.com/office/powerpoint/2010/main" val="33562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Tipos de </a:t>
            </a:r>
            <a:r>
              <a:rPr lang="pt-BR" dirty="0" err="1" smtClean="0"/>
              <a:t>contatores</a:t>
            </a:r>
            <a:endParaRPr lang="pt-BR" dirty="0"/>
          </a:p>
        </p:txBody>
      </p:sp>
      <p:sp>
        <p:nvSpPr>
          <p:cNvPr id="3" name="Espaço Reservado para Conteúdo 2"/>
          <p:cNvSpPr>
            <a:spLocks noGrp="1"/>
          </p:cNvSpPr>
          <p:nvPr>
            <p:ph idx="1"/>
          </p:nvPr>
        </p:nvSpPr>
        <p:spPr>
          <a:xfrm>
            <a:off x="395536" y="1196752"/>
            <a:ext cx="8291264" cy="5544616"/>
          </a:xfrm>
        </p:spPr>
        <p:txBody>
          <a:bodyPr>
            <a:normAutofit fontScale="77500" lnSpcReduction="20000"/>
          </a:bodyPr>
          <a:lstStyle/>
          <a:p>
            <a:r>
              <a:rPr lang="pt-BR" dirty="0" smtClean="0"/>
              <a:t>Mini </a:t>
            </a:r>
            <a:r>
              <a:rPr lang="pt-BR" dirty="0" err="1" smtClean="0"/>
              <a:t>contator</a:t>
            </a:r>
            <a:r>
              <a:rPr lang="pt-BR" dirty="0" smtClean="0"/>
              <a:t>- pequenos </a:t>
            </a:r>
            <a:r>
              <a:rPr lang="pt-BR" dirty="0" err="1" smtClean="0"/>
              <a:t>contatores</a:t>
            </a:r>
            <a:r>
              <a:rPr lang="pt-BR" dirty="0" smtClean="0"/>
              <a:t> utilizados para comutar cargas mais baixas, porém seu tamanho não é vantajoso e sua manutenção mais trabalhosa, de modo que é recomendado o uso de um relé para cargas até 10A.</a:t>
            </a:r>
          </a:p>
          <a:p>
            <a:endParaRPr lang="pt-BR" dirty="0" smtClean="0"/>
          </a:p>
          <a:p>
            <a:r>
              <a:rPr lang="pt-BR" dirty="0" err="1" smtClean="0"/>
              <a:t>Contator</a:t>
            </a:r>
            <a:r>
              <a:rPr lang="pt-BR" dirty="0" smtClean="0"/>
              <a:t> de Estado Sólido- utilizam o princípio do estado sólido de relés(SSR=</a:t>
            </a:r>
            <a:r>
              <a:rPr lang="pt-BR" dirty="0" err="1" smtClean="0"/>
              <a:t>Solid</a:t>
            </a:r>
            <a:r>
              <a:rPr lang="pt-BR" dirty="0" smtClean="0"/>
              <a:t> </a:t>
            </a:r>
            <a:r>
              <a:rPr lang="pt-BR" dirty="0" err="1" smtClean="0"/>
              <a:t>State</a:t>
            </a:r>
            <a:r>
              <a:rPr lang="pt-BR" dirty="0" smtClean="0"/>
              <a:t> Relay=&gt; refere-se a dispositivos semicondutores capazes de desempenhar as mesmas funções dos relés eletromecânicos comuns e dos </a:t>
            </a:r>
            <a:r>
              <a:rPr lang="pt-BR" dirty="0" err="1" smtClean="0"/>
              <a:t>contatores</a:t>
            </a:r>
            <a:r>
              <a:rPr lang="pt-BR" dirty="0" smtClean="0"/>
              <a:t>, que nada mais é que o acionamento de cargas de alta potência com uma baixa potência de entrada.</a:t>
            </a:r>
          </a:p>
          <a:p>
            <a:r>
              <a:rPr lang="pt-BR" dirty="0" smtClean="0"/>
              <a:t> Mesmo tendo funções iguais, o relé de estado sólido funciona de maneira diferente, a principal diferença consiste em que o SSR não possui elementos mecânicos ou peças móveis, o funcionamento deve-se totalmente aos componentes semicondutores presentes na sua estrutura.</a:t>
            </a:r>
            <a:endParaRPr lang="pt-BR" dirty="0"/>
          </a:p>
        </p:txBody>
      </p:sp>
    </p:spTree>
    <p:extLst>
      <p:ext uri="{BB962C8B-B14F-4D97-AF65-F5344CB8AC3E}">
        <p14:creationId xmlns:p14="http://schemas.microsoft.com/office/powerpoint/2010/main" val="253872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908720"/>
            <a:ext cx="8291264" cy="5217443"/>
          </a:xfrm>
        </p:spPr>
        <p:txBody>
          <a:bodyPr/>
          <a:lstStyle/>
          <a:p>
            <a:r>
              <a:rPr lang="pt-BR" dirty="0" smtClean="0"/>
              <a:t>Opera por meio de </a:t>
            </a:r>
            <a:r>
              <a:rPr lang="pt-BR" dirty="0" err="1" smtClean="0"/>
              <a:t>tiristores</a:t>
            </a:r>
            <a:r>
              <a:rPr lang="pt-BR" dirty="0" smtClean="0"/>
              <a:t> que comutam quando uma determinada corrente passa por eles. Isso elimina a necessidade de contatos metálicos. Requer cargas menores para alimentação. Na sua operação tem-se um circuito de acionamento formado por um acoplador ótico que faz um FET </a:t>
            </a:r>
          </a:p>
          <a:p>
            <a:pPr marL="0" indent="0">
              <a:buNone/>
            </a:pPr>
            <a:r>
              <a:rPr lang="pt-BR" dirty="0" smtClean="0"/>
              <a:t>    conduzir corrente para a carga.</a:t>
            </a:r>
            <a:endParaRPr lang="pt-B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4758997"/>
            <a:ext cx="2658640" cy="207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60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Perigo</a:t>
            </a:r>
            <a:endParaRPr lang="pt-BR" dirty="0"/>
          </a:p>
        </p:txBody>
      </p:sp>
      <p:sp>
        <p:nvSpPr>
          <p:cNvPr id="3" name="Espaço Reservado para Conteúdo 2"/>
          <p:cNvSpPr>
            <a:spLocks noGrp="1"/>
          </p:cNvSpPr>
          <p:nvPr>
            <p:ph idx="1"/>
          </p:nvPr>
        </p:nvSpPr>
        <p:spPr>
          <a:xfrm>
            <a:off x="323528" y="1484784"/>
            <a:ext cx="8363272" cy="4641379"/>
          </a:xfrm>
        </p:spPr>
        <p:txBody>
          <a:bodyPr>
            <a:normAutofit fontScale="92500" lnSpcReduction="10000"/>
          </a:bodyPr>
          <a:lstStyle/>
          <a:p>
            <a:r>
              <a:rPr lang="pt-BR" dirty="0" smtClean="0"/>
              <a:t>Quando um SSR é sujeitado à um curto-circuito na sua saída ele sofre alguns danos, e entra em estado de curto-circuito interno. A partir disso a carga fica energizada continuamente.</a:t>
            </a:r>
          </a:p>
          <a:p>
            <a:r>
              <a:rPr lang="pt-BR" dirty="0" smtClean="0"/>
              <a:t>Para evitar este problema é recomendado a utilização de fusíveis </a:t>
            </a:r>
            <a:r>
              <a:rPr lang="pt-BR" dirty="0" err="1" smtClean="0"/>
              <a:t>ultrarápidos</a:t>
            </a:r>
            <a:r>
              <a:rPr lang="pt-BR" dirty="0" smtClean="0"/>
              <a:t>(protegem o relé).</a:t>
            </a:r>
          </a:p>
          <a:p>
            <a:r>
              <a:rPr lang="pt-BR" dirty="0" smtClean="0"/>
              <a:t>Há um alto aquecimento quando submetido à altas frequências e correntes, portanto precisa de dissipadores de calor</a:t>
            </a:r>
          </a:p>
          <a:p>
            <a:endParaRPr lang="pt-BR" dirty="0"/>
          </a:p>
        </p:txBody>
      </p:sp>
    </p:spTree>
    <p:extLst>
      <p:ext uri="{BB962C8B-B14F-4D97-AF65-F5344CB8AC3E}">
        <p14:creationId xmlns:p14="http://schemas.microsoft.com/office/powerpoint/2010/main" val="50762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da </a:t>
            </a:r>
            <a:r>
              <a:rPr lang="pt-BR" dirty="0" err="1" smtClean="0"/>
              <a:t>contatora</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b="1" dirty="0" smtClean="0"/>
              <a:t>Bobina</a:t>
            </a:r>
            <a:r>
              <a:rPr lang="pt-BR" dirty="0" smtClean="0"/>
              <a:t>: representa a entrada de controle do </a:t>
            </a:r>
            <a:r>
              <a:rPr lang="pt-BR" dirty="0" err="1" smtClean="0"/>
              <a:t>contator</a:t>
            </a:r>
            <a:r>
              <a:rPr lang="pt-BR" dirty="0" smtClean="0"/>
              <a:t> que, ao ser ligada a uma fonte de tensão, circula na mesma corrente elétrica que cria um campo magnético que envolve o núcleo de ferro.</a:t>
            </a:r>
          </a:p>
          <a:p>
            <a:r>
              <a:rPr lang="pt-BR" dirty="0" smtClean="0"/>
              <a:t>Escolhidas de acordo com a tensão e o tipo de energia de alimentação(CC ou AC) dos circuitos de controle dos comandos elétricos.</a:t>
            </a:r>
          </a:p>
          <a:p>
            <a:r>
              <a:rPr lang="pt-BR" dirty="0" smtClean="0"/>
              <a:t>Há bobinas de tensões (24V a 660V) tanto para DC ou AC).</a:t>
            </a:r>
          </a:p>
          <a:p>
            <a:endParaRPr lang="pt-BR" dirty="0"/>
          </a:p>
        </p:txBody>
      </p:sp>
    </p:spTree>
    <p:extLst>
      <p:ext uri="{BB962C8B-B14F-4D97-AF65-F5344CB8AC3E}">
        <p14:creationId xmlns:p14="http://schemas.microsoft.com/office/powerpoint/2010/main" val="245678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da </a:t>
            </a:r>
            <a:r>
              <a:rPr lang="pt-BR" dirty="0" err="1" smtClean="0"/>
              <a:t>contatora</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b="1" dirty="0" smtClean="0"/>
              <a:t>Núcleo de ferro</a:t>
            </a:r>
            <a:r>
              <a:rPr lang="pt-BR" dirty="0" smtClean="0"/>
              <a:t>: atraído para dentro da bobina pelo campo magnético, está acoplado ao contato e, consequentemente, o movimento do núcleo aciona o contato.</a:t>
            </a:r>
          </a:p>
          <a:p>
            <a:r>
              <a:rPr lang="pt-BR" b="1" dirty="0" smtClean="0"/>
              <a:t>Contato</a:t>
            </a:r>
            <a:r>
              <a:rPr lang="pt-BR" dirty="0" smtClean="0"/>
              <a:t>: é acionado pelo núcleo de ferro e está acoplado a uma mola que tende a levá-lo à posição de repouso, porém quando a bobina é energizada, a força do campo magnético é maior que a da mola, fazendo com que o núcleo fixo atraia o núcleo móvel.</a:t>
            </a:r>
          </a:p>
          <a:p>
            <a:r>
              <a:rPr lang="pt-BR" b="1" dirty="0" smtClean="0"/>
              <a:t>Mola</a:t>
            </a:r>
            <a:r>
              <a:rPr lang="pt-BR" dirty="0" smtClean="0"/>
              <a:t>: elemento responsável por levar de volta o contato à posição de repouso quando a bobina é desconectada da fonte, quando cessa o campo magnético e a mola torna-se mais forte que o núcleo.</a:t>
            </a:r>
            <a:endParaRPr lang="pt-BR" dirty="0"/>
          </a:p>
        </p:txBody>
      </p:sp>
    </p:spTree>
    <p:extLst>
      <p:ext uri="{BB962C8B-B14F-4D97-AF65-F5344CB8AC3E}">
        <p14:creationId xmlns:p14="http://schemas.microsoft.com/office/powerpoint/2010/main" val="232504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35242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20688"/>
            <a:ext cx="375285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3260538"/>
            <a:ext cx="3257550" cy="253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2878496"/>
            <a:ext cx="2678199" cy="329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681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Contatos</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Existem dois tipos de contatos, o que é usado na parte de comandos e o que é usado para as cargas. </a:t>
            </a:r>
          </a:p>
          <a:p>
            <a:r>
              <a:rPr lang="pt-BR" dirty="0" smtClean="0"/>
              <a:t>O de comandos é utilizado para correntes mais baixas, dispondo de contatos NA e NF.</a:t>
            </a:r>
          </a:p>
          <a:p>
            <a:r>
              <a:rPr lang="pt-BR" dirty="0" smtClean="0"/>
              <a:t>Já o contato usado para cargas é o de potência ou principal, que lida com altas correntes e normalmente dispões de três contatos NA.</a:t>
            </a:r>
          </a:p>
          <a:p>
            <a:r>
              <a:rPr lang="pt-BR" dirty="0" smtClean="0"/>
              <a:t>A quantidade de contatos varia de acordo com o fabricante.</a:t>
            </a:r>
            <a:endParaRPr lang="pt-BR" dirty="0"/>
          </a:p>
        </p:txBody>
      </p:sp>
    </p:spTree>
    <p:extLst>
      <p:ext uri="{BB962C8B-B14F-4D97-AF65-F5344CB8AC3E}">
        <p14:creationId xmlns:p14="http://schemas.microsoft.com/office/powerpoint/2010/main" val="83312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Categorias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dirty="0" smtClean="0"/>
              <a:t>As categorias dependem do tipo da carga e forma com que cada uma será acionada.</a:t>
            </a:r>
          </a:p>
          <a:p>
            <a:r>
              <a:rPr lang="pt-BR" b="1" dirty="0" smtClean="0"/>
              <a:t>AC-1</a:t>
            </a:r>
            <a:r>
              <a:rPr lang="pt-BR" dirty="0" smtClean="0"/>
              <a:t>-aplica-se a todos os aparelhos de utilização em CA(receptores) cujo FP é no mínimo 0,95. </a:t>
            </a:r>
            <a:r>
              <a:rPr lang="pt-BR" dirty="0" err="1" smtClean="0"/>
              <a:t>Ex</a:t>
            </a:r>
            <a:r>
              <a:rPr lang="pt-BR" dirty="0" smtClean="0"/>
              <a:t>: aquecimento, distribuição elétrica: chaves de transferência.</a:t>
            </a:r>
          </a:p>
          <a:p>
            <a:r>
              <a:rPr lang="pt-BR" b="1" dirty="0" smtClean="0"/>
              <a:t>AC-2</a:t>
            </a:r>
            <a:r>
              <a:rPr lang="pt-BR" dirty="0" smtClean="0"/>
              <a:t>-compreende partida, a frenagem em contracorrente= quando a parada do motor não necessita de uma ação constante sobre o rotor, pode-se utilizar a frenagem por contracorrente.</a:t>
            </a:r>
          </a:p>
          <a:p>
            <a:r>
              <a:rPr lang="pt-BR" dirty="0" smtClean="0"/>
              <a:t>Neste tipo de frenagem aplicamos uma reversão momentânea ao motor, fazendo com ele tenha tendência a reversão, mas antes que esta ocorra, a chave responsável pela reversão é desligada. </a:t>
            </a:r>
            <a:endParaRPr lang="pt-BR" dirty="0"/>
          </a:p>
        </p:txBody>
      </p:sp>
    </p:spTree>
    <p:extLst>
      <p:ext uri="{BB962C8B-B14F-4D97-AF65-F5344CB8AC3E}">
        <p14:creationId xmlns:p14="http://schemas.microsoft.com/office/powerpoint/2010/main" val="3961639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179512" y="404664"/>
            <a:ext cx="8507288" cy="6453336"/>
          </a:xfrm>
        </p:spPr>
        <p:txBody>
          <a:bodyPr>
            <a:normAutofit fontScale="77500" lnSpcReduction="20000"/>
          </a:bodyPr>
          <a:lstStyle/>
          <a:p>
            <a:r>
              <a:rPr lang="pt-BR" b="1" dirty="0" smtClean="0"/>
              <a:t>AC-3</a:t>
            </a:r>
            <a:r>
              <a:rPr lang="pt-BR" dirty="0" smtClean="0"/>
              <a:t>- aplica-se em motores de gaiola, cujo desligamento é feito com o motor em regime.</a:t>
            </a:r>
          </a:p>
          <a:p>
            <a:r>
              <a:rPr lang="pt-BR" dirty="0" smtClean="0"/>
              <a:t>No fechamento, o </a:t>
            </a:r>
            <a:r>
              <a:rPr lang="pt-BR" dirty="0" err="1" smtClean="0"/>
              <a:t>contator</a:t>
            </a:r>
            <a:r>
              <a:rPr lang="pt-BR" dirty="0" smtClean="0"/>
              <a:t> estabelece a corrente de partida, que é de 5 a 7 vezes a corrente nominal do motor.</a:t>
            </a:r>
          </a:p>
          <a:p>
            <a:r>
              <a:rPr lang="pt-BR" dirty="0" smtClean="0"/>
              <a:t>Na abertura, o </a:t>
            </a:r>
            <a:r>
              <a:rPr lang="pt-BR" dirty="0" err="1" smtClean="0"/>
              <a:t>contator</a:t>
            </a:r>
            <a:r>
              <a:rPr lang="pt-BR" dirty="0" smtClean="0"/>
              <a:t> interrompe a corrente nominal absorvida pelo motor e, neste momento, a tensão nos bornes de seus </a:t>
            </a:r>
            <a:r>
              <a:rPr lang="pt-BR" dirty="0" err="1" smtClean="0"/>
              <a:t>pólos</a:t>
            </a:r>
            <a:r>
              <a:rPr lang="pt-BR" dirty="0" smtClean="0"/>
              <a:t> é da ordem de 20% da tensão de rede.</a:t>
            </a:r>
          </a:p>
          <a:p>
            <a:r>
              <a:rPr lang="pt-BR" dirty="0" smtClean="0"/>
              <a:t>Pode ser usada para avanço pequeno(contatos intermitentes) ou inversão de sentido por períodos de tempo limitados como ajuste de máquina; durante tais períodos de tempo limitados, convém que o número de tais operações não excedam 5 por minuto ou mais que 10 em um período de 10 min.</a:t>
            </a:r>
          </a:p>
          <a:p>
            <a:r>
              <a:rPr lang="pt-BR" dirty="0" smtClean="0"/>
              <a:t>A interrupção é fácil.</a:t>
            </a:r>
          </a:p>
          <a:p>
            <a:r>
              <a:rPr lang="pt-BR" dirty="0" err="1" smtClean="0"/>
              <a:t>Ex</a:t>
            </a:r>
            <a:r>
              <a:rPr lang="pt-BR" dirty="0" smtClean="0"/>
              <a:t>: todos os motores gaiolas normais, elevadores, escadas rolantes, correias de transportadoras, compressores, </a:t>
            </a:r>
            <a:r>
              <a:rPr lang="pt-BR" dirty="0" err="1" smtClean="0"/>
              <a:t>bombas,misturadores</a:t>
            </a:r>
            <a:r>
              <a:rPr lang="pt-BR" dirty="0" smtClean="0"/>
              <a:t>, condicionadores de ar, etc.</a:t>
            </a:r>
            <a:endParaRPr lang="pt-BR" dirty="0"/>
          </a:p>
        </p:txBody>
      </p:sp>
    </p:spTree>
    <p:extLst>
      <p:ext uri="{BB962C8B-B14F-4D97-AF65-F5344CB8AC3E}">
        <p14:creationId xmlns:p14="http://schemas.microsoft.com/office/powerpoint/2010/main" val="1381257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251520" y="404664"/>
            <a:ext cx="8435280" cy="5721499"/>
          </a:xfrm>
        </p:spPr>
        <p:txBody>
          <a:bodyPr>
            <a:normAutofit fontScale="92500" lnSpcReduction="20000"/>
          </a:bodyPr>
          <a:lstStyle/>
          <a:p>
            <a:r>
              <a:rPr lang="pt-BR" b="1" dirty="0" smtClean="0"/>
              <a:t>AC-4</a:t>
            </a:r>
            <a:r>
              <a:rPr lang="pt-BR" dirty="0" smtClean="0"/>
              <a:t>-é relativa à aplicações com frenagem em contracorrente e acionamento por “impulsos” dos motores de gaiola ou de anéis.</a:t>
            </a:r>
          </a:p>
          <a:p>
            <a:endParaRPr lang="pt-BR" dirty="0" smtClean="0"/>
          </a:p>
          <a:p>
            <a:r>
              <a:rPr lang="pt-BR" dirty="0" smtClean="0"/>
              <a:t>O </a:t>
            </a:r>
            <a:r>
              <a:rPr lang="pt-BR" dirty="0" err="1" smtClean="0"/>
              <a:t>contator</a:t>
            </a:r>
            <a:r>
              <a:rPr lang="pt-BR" dirty="0" smtClean="0"/>
              <a:t> fecha com um pico  de corrente que pode atingir 5 a 7 vezes a corrente nominal do motor. Ao abrir, ele interrompe esta mesma corrente sob uma tensão tanto maior quanto menor for a velocidade do motor. Esta tensão pode ser igual à tensão da rede.</a:t>
            </a:r>
          </a:p>
          <a:p>
            <a:endParaRPr lang="pt-BR" dirty="0" smtClean="0"/>
          </a:p>
          <a:p>
            <a:r>
              <a:rPr lang="pt-BR" dirty="0" smtClean="0"/>
              <a:t>A interrupção é muito difícil.</a:t>
            </a:r>
          </a:p>
          <a:p>
            <a:r>
              <a:rPr lang="pt-BR" dirty="0" err="1" smtClean="0"/>
              <a:t>Ex</a:t>
            </a:r>
            <a:r>
              <a:rPr lang="pt-BR" dirty="0" smtClean="0"/>
              <a:t>: máquinas de impressão, de </a:t>
            </a:r>
            <a:r>
              <a:rPr lang="pt-BR" dirty="0" err="1" smtClean="0"/>
              <a:t>trefilação</a:t>
            </a:r>
            <a:r>
              <a:rPr lang="pt-BR" dirty="0" smtClean="0"/>
              <a:t>, guindastes e talhas, na indústria de </a:t>
            </a:r>
            <a:r>
              <a:rPr lang="pt-BR" dirty="0" err="1" smtClean="0"/>
              <a:t>metalurgica</a:t>
            </a:r>
            <a:r>
              <a:rPr lang="pt-BR" dirty="0" smtClean="0"/>
              <a:t>.</a:t>
            </a:r>
            <a:endParaRPr lang="pt-BR" dirty="0"/>
          </a:p>
        </p:txBody>
      </p:sp>
    </p:spTree>
    <p:extLst>
      <p:ext uri="{BB962C8B-B14F-4D97-AF65-F5344CB8AC3E}">
        <p14:creationId xmlns:p14="http://schemas.microsoft.com/office/powerpoint/2010/main" val="311125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260648"/>
            <a:ext cx="8363272" cy="5865515"/>
          </a:xfrm>
        </p:spPr>
        <p:txBody>
          <a:bodyPr>
            <a:normAutofit fontScale="85000" lnSpcReduction="10000"/>
          </a:bodyPr>
          <a:lstStyle/>
          <a:p>
            <a:r>
              <a:rPr lang="pt-BR" dirty="0" smtClean="0"/>
              <a:t>AC-5a- comando de lâmpadas de descarga elétrica( iluminação fluorescente ou vapores metálicos.</a:t>
            </a:r>
          </a:p>
          <a:p>
            <a:r>
              <a:rPr lang="pt-BR" dirty="0" smtClean="0"/>
              <a:t>AC-5b- Comando de lâmpadas incandescentes</a:t>
            </a:r>
          </a:p>
          <a:p>
            <a:r>
              <a:rPr lang="pt-BR" dirty="0" smtClean="0"/>
              <a:t>AC-6a- comando de transformadores.</a:t>
            </a:r>
          </a:p>
          <a:p>
            <a:r>
              <a:rPr lang="pt-BR" dirty="0" smtClean="0"/>
              <a:t>AC-6b-comando de banco de capacitores. </a:t>
            </a:r>
          </a:p>
          <a:p>
            <a:r>
              <a:rPr lang="pt-BR" dirty="0" smtClean="0"/>
              <a:t>AC-7a- cargas ligeiramente indutivas em aparelhos domésticos e aplicações análogas(IEC 61095).</a:t>
            </a:r>
          </a:p>
          <a:p>
            <a:r>
              <a:rPr lang="pt-BR" dirty="0" smtClean="0"/>
              <a:t>AC-8a- Comando de motor compressor hermético de refrigeração com rearme manual dos dissipadores de sobrecarga.</a:t>
            </a:r>
          </a:p>
          <a:p>
            <a:r>
              <a:rPr lang="pt-BR" dirty="0" smtClean="0"/>
              <a:t>AC-8b-Comando de motor compressor hermético de refrigeração(compressor e motor, no mesmo invólucro, sem eixo externo, sem eixo acoplado) com rearme automático dos dissipadores de sobrecarga.</a:t>
            </a:r>
          </a:p>
          <a:p>
            <a:endParaRPr lang="pt-BR" dirty="0"/>
          </a:p>
        </p:txBody>
      </p:sp>
    </p:spTree>
    <p:extLst>
      <p:ext uri="{BB962C8B-B14F-4D97-AF65-F5344CB8AC3E}">
        <p14:creationId xmlns:p14="http://schemas.microsoft.com/office/powerpoint/2010/main" val="278843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Em CC</a:t>
            </a:r>
            <a:endParaRPr lang="pt-BR" dirty="0"/>
          </a:p>
        </p:txBody>
      </p:sp>
      <p:sp>
        <p:nvSpPr>
          <p:cNvPr id="3" name="Espaço Reservado para Conteúdo 2"/>
          <p:cNvSpPr>
            <a:spLocks noGrp="1"/>
          </p:cNvSpPr>
          <p:nvPr>
            <p:ph idx="1"/>
          </p:nvPr>
        </p:nvSpPr>
        <p:spPr/>
        <p:txBody>
          <a:bodyPr>
            <a:normAutofit fontScale="62500" lnSpcReduction="20000"/>
          </a:bodyPr>
          <a:lstStyle/>
          <a:p>
            <a:r>
              <a:rPr lang="pt-BR" b="1" dirty="0" smtClean="0"/>
              <a:t>DC-1</a:t>
            </a:r>
            <a:r>
              <a:rPr lang="pt-BR" dirty="0" smtClean="0"/>
              <a:t>- aplica-se a todos os produtos de utilização em CC(receptores) cuja constante de tempo (L/R) é menor ou igual a 1ms.</a:t>
            </a:r>
          </a:p>
          <a:p>
            <a:r>
              <a:rPr lang="pt-BR" b="1" dirty="0" smtClean="0"/>
              <a:t>DC-2</a:t>
            </a:r>
            <a:r>
              <a:rPr lang="pt-BR" dirty="0" smtClean="0"/>
              <a:t>- motores de derivação. Partida e desligamento durante a rotação.</a:t>
            </a:r>
          </a:p>
          <a:p>
            <a:r>
              <a:rPr lang="pt-BR" b="1" dirty="0" smtClean="0"/>
              <a:t>DC-3</a:t>
            </a:r>
            <a:r>
              <a:rPr lang="pt-BR" dirty="0" smtClean="0"/>
              <a:t>- Relativa à partida, à frenagem em contracorrente, como também ao acionamento por “impulsos” dos motores shunt. Constante de tempo menor ou igual a 2ms.</a:t>
            </a:r>
          </a:p>
          <a:p>
            <a:r>
              <a:rPr lang="pt-BR" dirty="0" smtClean="0"/>
              <a:t>No fechamento, o </a:t>
            </a:r>
            <a:r>
              <a:rPr lang="pt-BR" dirty="0" err="1" smtClean="0"/>
              <a:t>contator</a:t>
            </a:r>
            <a:r>
              <a:rPr lang="pt-BR" dirty="0" smtClean="0"/>
              <a:t> estabelece a corrente de partida próxima a 2,5 vezes a corrente nominal do motor.</a:t>
            </a:r>
          </a:p>
          <a:p>
            <a:r>
              <a:rPr lang="pt-BR" dirty="0" smtClean="0"/>
              <a:t>Na abertura, deve cortar em 2,5 vezes a corrente de partida com uma tensão no máximo igual à tensão de rede. A tensão é maior quanto menor for a velocidade do motor, por isso, sua força contra eletromotriz é pouco elevada.</a:t>
            </a:r>
          </a:p>
          <a:p>
            <a:r>
              <a:rPr lang="pt-BR" dirty="0" smtClean="0"/>
              <a:t>A interrupção é difícil.</a:t>
            </a:r>
          </a:p>
          <a:p>
            <a:r>
              <a:rPr lang="pt-BR" b="1" dirty="0" smtClean="0"/>
              <a:t>DC-5</a:t>
            </a:r>
            <a:r>
              <a:rPr lang="pt-BR" dirty="0" smtClean="0"/>
              <a:t>-Constante de tempo 7,5ms</a:t>
            </a:r>
          </a:p>
          <a:p>
            <a:r>
              <a:rPr lang="pt-BR" b="1" dirty="0" smtClean="0"/>
              <a:t>DC-6 </a:t>
            </a:r>
            <a:r>
              <a:rPr lang="pt-BR" dirty="0" smtClean="0"/>
              <a:t>–comando de lâmpadas incandescentes e </a:t>
            </a:r>
            <a:r>
              <a:rPr lang="pt-BR" dirty="0" err="1" smtClean="0"/>
              <a:t>led</a:t>
            </a:r>
            <a:r>
              <a:rPr lang="pt-BR" dirty="0" smtClean="0"/>
              <a:t>.</a:t>
            </a:r>
            <a:endParaRPr lang="pt-BR" dirty="0"/>
          </a:p>
        </p:txBody>
      </p:sp>
    </p:spTree>
    <p:extLst>
      <p:ext uri="{BB962C8B-B14F-4D97-AF65-F5344CB8AC3E}">
        <p14:creationId xmlns:p14="http://schemas.microsoft.com/office/powerpoint/2010/main" val="2079184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8483551" cy="4410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396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763" y="548680"/>
            <a:ext cx="837247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793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620688"/>
            <a:ext cx="870585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507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548680"/>
            <a:ext cx="8291264" cy="5577483"/>
          </a:xfrm>
        </p:spPr>
        <p:txBody>
          <a:bodyPr>
            <a:normAutofit fontScale="70000" lnSpcReduction="20000"/>
          </a:bodyPr>
          <a:lstStyle/>
          <a:p>
            <a:r>
              <a:rPr lang="pt-BR" dirty="0" err="1" smtClean="0"/>
              <a:t>Contator</a:t>
            </a:r>
            <a:r>
              <a:rPr lang="pt-BR" dirty="0" smtClean="0"/>
              <a:t> de potência- liga e desliga o motor e outras cargas elétricas</a:t>
            </a:r>
          </a:p>
          <a:p>
            <a:endParaRPr lang="pt-BR" dirty="0" smtClean="0"/>
          </a:p>
          <a:p>
            <a:r>
              <a:rPr lang="pt-BR" dirty="0" err="1" smtClean="0"/>
              <a:t>Contator</a:t>
            </a:r>
            <a:r>
              <a:rPr lang="pt-BR" dirty="0" smtClean="0"/>
              <a:t> auxiliar- Liga e desliga circuitos de comando, sinalização, controle, interface com processadores eletrônicos, etc.</a:t>
            </a:r>
          </a:p>
          <a:p>
            <a:endParaRPr lang="pt-BR" dirty="0" smtClean="0"/>
          </a:p>
          <a:p>
            <a:r>
              <a:rPr lang="pt-BR" dirty="0" smtClean="0"/>
              <a:t>No </a:t>
            </a:r>
            <a:r>
              <a:rPr lang="pt-BR" dirty="0" err="1" smtClean="0"/>
              <a:t>contator</a:t>
            </a:r>
            <a:r>
              <a:rPr lang="pt-BR" dirty="0" smtClean="0"/>
              <a:t> de potência, os contatos principais são identificados com números unitários de 1 a 6. Esses contatos suportam correntes elevadas, que dependem da potência que o motor acionará, e são sempre do tipo NA. Há também os contatos auxiliares, que são utilizados no acionamento de eletroímãs(bobinas), chaves magnéticas, lâmpadas de sinalização ou alarmes sonoros. Esses contatos podem ser do tipo NA ou NF.</a:t>
            </a:r>
          </a:p>
          <a:p>
            <a:endParaRPr lang="pt-BR" dirty="0" smtClean="0"/>
          </a:p>
          <a:p>
            <a:r>
              <a:rPr lang="pt-BR" dirty="0" smtClean="0"/>
              <a:t>Os </a:t>
            </a:r>
            <a:r>
              <a:rPr lang="pt-BR" dirty="0" err="1" smtClean="0"/>
              <a:t>contatores</a:t>
            </a:r>
            <a:r>
              <a:rPr lang="pt-BR" dirty="0" smtClean="0"/>
              <a:t> apresentam a identificação de seus terminais e relés associados, informando sua posição e a função de cada terminal.</a:t>
            </a:r>
          </a:p>
          <a:p>
            <a:endParaRPr lang="pt-BR" dirty="0" smtClean="0"/>
          </a:p>
          <a:p>
            <a:r>
              <a:rPr lang="pt-BR" dirty="0" smtClean="0"/>
              <a:t>Segundo a normal o circuito principal deve ser identificado por números unitários e por um sistema alfanumérico</a:t>
            </a:r>
            <a:endParaRPr lang="pt-BR" dirty="0"/>
          </a:p>
        </p:txBody>
      </p:sp>
    </p:spTree>
    <p:extLst>
      <p:ext uri="{BB962C8B-B14F-4D97-AF65-F5344CB8AC3E}">
        <p14:creationId xmlns:p14="http://schemas.microsoft.com/office/powerpoint/2010/main" val="1501527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marL="0" indent="0">
              <a:buNone/>
            </a:pPr>
            <a:r>
              <a:rPr lang="pt-BR" dirty="0" smtClean="0"/>
              <a:t>Terminação “E” –destinada à disposição preferencial, essa terminação mostra que, na sequência de dois contatos, sendo 1NA + 1NF, o NA vem sempre em primeiro lugar, seguido do NF. Já nas sequências com número de contatos superior a dois, um contato NA inicia a sequência, seguido de todos os NF e, depois, dos contatos NA restantes. Assim, acrescenta-se à especificação do </a:t>
            </a:r>
            <a:r>
              <a:rPr lang="pt-BR" dirty="0" err="1" smtClean="0"/>
              <a:t>contator</a:t>
            </a:r>
            <a:r>
              <a:rPr lang="pt-BR" dirty="0" smtClean="0"/>
              <a:t> a terminação “E”</a:t>
            </a:r>
            <a:endParaRPr lang="pt-BR" dirty="0"/>
          </a:p>
        </p:txBody>
      </p:sp>
    </p:spTree>
    <p:extLst>
      <p:ext uri="{BB962C8B-B14F-4D97-AF65-F5344CB8AC3E}">
        <p14:creationId xmlns:p14="http://schemas.microsoft.com/office/powerpoint/2010/main" val="3055399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20688"/>
            <a:ext cx="8363272" cy="5505475"/>
          </a:xfrm>
        </p:spPr>
        <p:txBody>
          <a:bodyPr>
            <a:normAutofit fontScale="77500" lnSpcReduction="20000"/>
          </a:bodyPr>
          <a:lstStyle/>
          <a:p>
            <a:r>
              <a:rPr lang="pt-BR" dirty="0" smtClean="0"/>
              <a:t>Terminação “Z”-existem situações em que as características construtivas do </a:t>
            </a:r>
            <a:r>
              <a:rPr lang="pt-BR" dirty="0" err="1" smtClean="0"/>
              <a:t>contator</a:t>
            </a:r>
            <a:r>
              <a:rPr lang="pt-BR" dirty="0" smtClean="0"/>
              <a:t> não permitem a disposição preferencial “E”. Nesses casos, opta-se pela variante “Z”, que orienta para qualquer sequência que tenha em primeiro lugar todos os contatos NA, seguidos de todos os NF.</a:t>
            </a:r>
          </a:p>
          <a:p>
            <a:r>
              <a:rPr lang="pt-BR" dirty="0" smtClean="0"/>
              <a:t>Os terminais dos circuitos auxiliares de </a:t>
            </a:r>
            <a:r>
              <a:rPr lang="pt-BR" dirty="0" err="1" smtClean="0"/>
              <a:t>contatores</a:t>
            </a:r>
            <a:r>
              <a:rPr lang="pt-BR" dirty="0" smtClean="0"/>
              <a:t> devem ser marcados ou identificados nos diagramas por meio de figura com dois números.</a:t>
            </a:r>
          </a:p>
          <a:p>
            <a:endParaRPr lang="pt-BR" dirty="0" smtClean="0"/>
          </a:p>
          <a:p>
            <a:r>
              <a:rPr lang="pt-BR" dirty="0" smtClean="0"/>
              <a:t>Unidade- representa a função do contato. Os números </a:t>
            </a:r>
          </a:p>
          <a:p>
            <a:pPr marL="0" indent="0">
              <a:buNone/>
            </a:pPr>
            <a:r>
              <a:rPr lang="pt-BR" dirty="0" smtClean="0"/>
              <a:t>      de função 1, 2 são próprios de contatos normalmente            fechados e 3, 4 próprios de contatos normalmente abertos. Os traços antes dos números indicam sequência. Os números de função 5 e 6 são próprios de contatos NF retardados na abertura e 7 e 8 de contatos NA adiantados no fechamento.</a:t>
            </a:r>
            <a:endParaRPr lang="pt-BR" dirty="0"/>
          </a:p>
        </p:txBody>
      </p:sp>
    </p:spTree>
    <p:extLst>
      <p:ext uri="{BB962C8B-B14F-4D97-AF65-F5344CB8AC3E}">
        <p14:creationId xmlns:p14="http://schemas.microsoft.com/office/powerpoint/2010/main" val="4233567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20688"/>
            <a:ext cx="8363272" cy="5904656"/>
          </a:xfrm>
        </p:spPr>
        <p:txBody>
          <a:bodyPr/>
          <a:lstStyle/>
          <a:p>
            <a:r>
              <a:rPr lang="pt-BR" dirty="0" smtClean="0"/>
              <a:t>Dezenas- representa a sequência de numeração. Os terminais pertencentes a um mesmo elemento de contato têm de ser marcados com o mesmo número de sequência.</a:t>
            </a:r>
          </a:p>
          <a:p>
            <a:r>
              <a:rPr lang="pt-BR" dirty="0" smtClean="0"/>
              <a:t>Logo, todos os contatos de mesma função devem ser números de sequência diferente</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005064"/>
            <a:ext cx="2960935" cy="1929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789040"/>
            <a:ext cx="3940101" cy="2592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2582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620688"/>
            <a:ext cx="480060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4372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ATIVIDADE 9</a:t>
            </a:r>
            <a:endParaRPr lang="pt-B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1468726"/>
            <a:ext cx="5462426" cy="4657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0632146"/>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1819</Words>
  <Application>Microsoft Office PowerPoint</Application>
  <PresentationFormat>Apresentação na tela (4:3)</PresentationFormat>
  <Paragraphs>102</Paragraphs>
  <Slides>25</Slides>
  <Notes>0</Notes>
  <HiddenSlides>0</HiddenSlides>
  <MMClips>0</MMClips>
  <ScaleCrop>false</ScaleCrop>
  <HeadingPairs>
    <vt:vector size="4" baseType="variant">
      <vt:variant>
        <vt:lpstr>Tema</vt:lpstr>
      </vt:variant>
      <vt:variant>
        <vt:i4>1</vt:i4>
      </vt:variant>
      <vt:variant>
        <vt:lpstr>Títulos de slides</vt:lpstr>
      </vt:variant>
      <vt:variant>
        <vt:i4>25</vt:i4>
      </vt:variant>
    </vt:vector>
  </HeadingPairs>
  <TitlesOfParts>
    <vt:vector size="26" baseType="lpstr">
      <vt:lpstr>Tema do Office</vt:lpstr>
      <vt:lpstr>A.E. 9</vt:lpstr>
      <vt:lpstr>Contatores</vt:lpstr>
      <vt:lpstr>    </vt:lpstr>
      <vt:lpstr>Tipos de contatores</vt:lpstr>
      <vt:lpstr>Tipos de contatores</vt:lpstr>
      <vt:lpstr>     </vt:lpstr>
      <vt:lpstr>Perigo</vt:lpstr>
      <vt:lpstr>Partes da contatora</vt:lpstr>
      <vt:lpstr>Partes da contatora</vt:lpstr>
      <vt:lpstr>     </vt:lpstr>
      <vt:lpstr>Contatos</vt:lpstr>
      <vt:lpstr>Categorias</vt:lpstr>
      <vt:lpstr>      </vt:lpstr>
      <vt:lpstr>     </vt:lpstr>
      <vt:lpstr>    </vt:lpstr>
      <vt:lpstr>Em CC</vt:lpstr>
      <vt:lpstr>   </vt:lpstr>
      <vt:lpstr>    </vt:lpstr>
      <vt:lpstr>    </vt:lpstr>
      <vt:lpstr>  </vt:lpstr>
      <vt:lpstr>Apresentação do PowerPoint</vt:lpstr>
      <vt:lpstr>    </vt:lpstr>
      <vt:lpstr>    </vt:lpstr>
      <vt:lpstr>      </vt:lpstr>
      <vt:lpstr>ATIVIDADE 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AECIO</dc:creator>
  <cp:lastModifiedBy>AECIO</cp:lastModifiedBy>
  <cp:revision>35</cp:revision>
  <dcterms:created xsi:type="dcterms:W3CDTF">2020-06-29T15:22:58Z</dcterms:created>
  <dcterms:modified xsi:type="dcterms:W3CDTF">2020-07-01T04:21:04Z</dcterms:modified>
</cp:coreProperties>
</file>